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01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yu Guo" userId="3dce0c1a-ed92-4f22-b001-f9cceedee336" providerId="ADAL" clId="{A3BC3AC7-6D4A-55EF-B5C3-BE597A96A10F}"/>
    <pc:docChg chg="custSel delSld modSld">
      <pc:chgData name="Wenyu Guo" userId="3dce0c1a-ed92-4f22-b001-f9cceedee336" providerId="ADAL" clId="{A3BC3AC7-6D4A-55EF-B5C3-BE597A96A10F}" dt="2026-09-15T16:14:52.669" v="4" actId="2696"/>
      <pc:docMkLst>
        <pc:docMk/>
      </pc:docMkLst>
      <pc:sldChg chg="delSp mod">
        <pc:chgData name="Wenyu Guo" userId="3dce0c1a-ed92-4f22-b001-f9cceedee336" providerId="ADAL" clId="{A3BC3AC7-6D4A-55EF-B5C3-BE597A96A10F}" dt="2026-09-15T16:14:03.936" v="1" actId="478"/>
        <pc:sldMkLst>
          <pc:docMk/>
          <pc:sldMk cId="0" sldId="257"/>
        </pc:sldMkLst>
        <pc:spChg chg="del">
          <ac:chgData name="Wenyu Guo" userId="3dce0c1a-ed92-4f22-b001-f9cceedee336" providerId="ADAL" clId="{A3BC3AC7-6D4A-55EF-B5C3-BE597A96A10F}" dt="2026-09-15T16:14:03.936" v="1" actId="478"/>
          <ac:spMkLst>
            <pc:docMk/>
            <pc:sldMk cId="0" sldId="257"/>
            <ac:spMk id="17" creationId="{00000000-0000-0000-0000-000000000000}"/>
          </ac:spMkLst>
        </pc:spChg>
        <pc:spChg chg="del">
          <ac:chgData name="Wenyu Guo" userId="3dce0c1a-ed92-4f22-b001-f9cceedee336" providerId="ADAL" clId="{A3BC3AC7-6D4A-55EF-B5C3-BE597A96A10F}" dt="2026-09-15T16:14:02.688" v="0" actId="478"/>
          <ac:spMkLst>
            <pc:docMk/>
            <pc:sldMk cId="0" sldId="257"/>
            <ac:spMk id="18" creationId="{00000000-0000-0000-0000-000000000000}"/>
          </ac:spMkLst>
        </pc:spChg>
      </pc:sldChg>
      <pc:sldChg chg="delSp mod">
        <pc:chgData name="Wenyu Guo" userId="3dce0c1a-ed92-4f22-b001-f9cceedee336" providerId="ADAL" clId="{A3BC3AC7-6D4A-55EF-B5C3-BE597A96A10F}" dt="2026-09-15T16:14:09.567" v="2" actId="478"/>
        <pc:sldMkLst>
          <pc:docMk/>
          <pc:sldMk cId="0" sldId="259"/>
        </pc:sldMkLst>
        <pc:spChg chg="del">
          <ac:chgData name="Wenyu Guo" userId="3dce0c1a-ed92-4f22-b001-f9cceedee336" providerId="ADAL" clId="{A3BC3AC7-6D4A-55EF-B5C3-BE597A96A10F}" dt="2026-09-15T16:14:09.567" v="2" actId="478"/>
          <ac:spMkLst>
            <pc:docMk/>
            <pc:sldMk cId="0" sldId="259"/>
            <ac:spMk id="23" creationId="{00000000-0000-0000-0000-000000000000}"/>
          </ac:spMkLst>
        </pc:spChg>
      </pc:sldChg>
      <pc:sldChg chg="delSp mod">
        <pc:chgData name="Wenyu Guo" userId="3dce0c1a-ed92-4f22-b001-f9cceedee336" providerId="ADAL" clId="{A3BC3AC7-6D4A-55EF-B5C3-BE597A96A10F}" dt="2026-09-15T16:14:26.176" v="3" actId="478"/>
        <pc:sldMkLst>
          <pc:docMk/>
          <pc:sldMk cId="0" sldId="263"/>
        </pc:sldMkLst>
        <pc:spChg chg="del">
          <ac:chgData name="Wenyu Guo" userId="3dce0c1a-ed92-4f22-b001-f9cceedee336" providerId="ADAL" clId="{A3BC3AC7-6D4A-55EF-B5C3-BE597A96A10F}" dt="2026-09-15T16:14:26.176" v="3" actId="478"/>
          <ac:spMkLst>
            <pc:docMk/>
            <pc:sldMk cId="0" sldId="263"/>
            <ac:spMk id="20" creationId="{00000000-0000-0000-0000-000000000000}"/>
          </ac:spMkLst>
        </pc:spChg>
      </pc:sldChg>
      <pc:sldChg chg="del">
        <pc:chgData name="Wenyu Guo" userId="3dce0c1a-ed92-4f22-b001-f9cceedee336" providerId="ADAL" clId="{A3BC3AC7-6D4A-55EF-B5C3-BE597A96A10F}" dt="2026-09-15T16:14:52.669" v="4" actId="2696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8937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20040" y="6537960"/>
            <a:ext cx="11521440" cy="0"/>
          </a:xfrm>
          <a:prstGeom prst="line">
            <a:avLst/>
          </a:prstGeom>
          <a:noFill/>
          <a:ln w="12700">
            <a:solidFill>
              <a:srgbClr val="E5B567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6583680"/>
            <a:ext cx="73152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94733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双语绘本与文化写作课 · Lesson 1</a:t>
            </a:r>
            <a:endParaRPr lang="en-US" sz="7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cozy_illustrated_classroom_reading_corner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417320"/>
            <a:ext cx="5577840" cy="313639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852160" cy="6858000"/>
          </a:xfrm>
          <a:prstGeom prst="rect">
            <a:avLst/>
          </a:prstGeom>
          <a:solidFill>
            <a:srgbClr val="FFF7E8">
              <a:alpha val="97000"/>
            </a:srgbClr>
          </a:solidFill>
          <a:ln w="12700">
            <a:solidFill>
              <a:srgbClr val="FFF7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594360" y="658368"/>
            <a:ext cx="3337560" cy="384048"/>
          </a:xfrm>
          <a:prstGeom prst="roundRect">
            <a:avLst>
              <a:gd name="adj" fmla="val 21429"/>
            </a:avLst>
          </a:prstGeom>
          <a:solidFill>
            <a:srgbClr val="7140A2"/>
          </a:solidFill>
          <a:ln w="12700">
            <a:solidFill>
              <a:srgbClr val="7140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694944"/>
            <a:ext cx="3154680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1小时 · 3-4名学生 · 1-3年级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94360" y="1417320"/>
            <a:ext cx="4754880" cy="640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爷爷奶奶的故事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594360" y="2212848"/>
            <a:ext cx="4983480" cy="93268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Grandparent Stories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Across Places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640080" y="3310128"/>
            <a:ext cx="4526280" cy="822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用绘本、对话和写作，看见孩子的跨国家庭经验、身份认同、语言资源与批判意识。</a:t>
            </a:r>
            <a:endParaRPr lang="en-US" sz="1720" dirty="0"/>
          </a:p>
        </p:txBody>
      </p:sp>
      <p:sp>
        <p:nvSpPr>
          <p:cNvPr id="9" name="Shape 6"/>
          <p:cNvSpPr/>
          <p:nvPr/>
        </p:nvSpPr>
        <p:spPr>
          <a:xfrm>
            <a:off x="640080" y="4617720"/>
            <a:ext cx="4297680" cy="457200"/>
          </a:xfrm>
          <a:prstGeom prst="roundRect">
            <a:avLst>
              <a:gd name="adj" fmla="val 18000"/>
            </a:avLst>
          </a:prstGeom>
          <a:solidFill>
            <a:srgbClr val="31805C"/>
          </a:solidFill>
          <a:ln w="12700">
            <a:solidFill>
              <a:srgbClr val="31805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4654296"/>
            <a:ext cx="4114800" cy="3840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今天我们读故事，也讲自己的故事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58368" y="5715000"/>
            <a:ext cx="429768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735F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Dr. Guo · Tampa Bay Chinese School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今天的学习目标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What students will practice and what the teacher will document</a:t>
            </a:r>
            <a:endParaRPr lang="en-US" sz="1350" dirty="0"/>
          </a:p>
        </p:txBody>
      </p:sp>
      <p:pic>
        <p:nvPicPr>
          <p:cNvPr id="4" name="Image 0" descr="/mnt/data/a_warm_watercolor_illustration_scene_wide_landsca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417320"/>
            <a:ext cx="4800600" cy="26974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94360" y="1508760"/>
            <a:ext cx="2743200" cy="1188720"/>
          </a:xfrm>
          <a:prstGeom prst="roundRect">
            <a:avLst>
              <a:gd name="adj" fmla="val 923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864A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95528" y="1655064"/>
            <a:ext cx="23408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读懂人物关系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795528" y="2020824"/>
            <a:ext cx="2340864" cy="5303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孩子能说出爷爷奶奶/外公外婆和孩子之间发生了什么。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611880" y="1508760"/>
            <a:ext cx="2743200" cy="1188720"/>
          </a:xfrm>
          <a:prstGeom prst="roundRect">
            <a:avLst>
              <a:gd name="adj" fmla="val 923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31805C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3813048" y="1655064"/>
            <a:ext cx="23408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31805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说出家庭经验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3813048" y="2020824"/>
            <a:ext cx="2340864" cy="5303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孩子能用中文、英文或混合语言讲一个相关记忆。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94360" y="2971800"/>
            <a:ext cx="2743200" cy="1188720"/>
          </a:xfrm>
          <a:prstGeom prst="roundRect">
            <a:avLst>
              <a:gd name="adj" fmla="val 923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7140A2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95528" y="3118104"/>
            <a:ext cx="23408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看见身份资源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795528" y="3483864"/>
            <a:ext cx="2340864" cy="5303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孩子把家庭、语言、食物、地点和自己连接起来。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3611880" y="2971800"/>
            <a:ext cx="2743200" cy="1188720"/>
          </a:xfrm>
          <a:prstGeom prst="roundRect">
            <a:avLst>
              <a:gd name="adj" fmla="val 923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813048" y="3118104"/>
            <a:ext cx="23408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提出公平问题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3813048" y="3483864"/>
            <a:ext cx="2340864" cy="5303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孩子开始讨论语言、文化或移民经验中的“容易/不容易”。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60分钟课堂流程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 tight agenda for a small reading group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40080" y="1325880"/>
            <a:ext cx="1234440" cy="347472"/>
          </a:xfrm>
          <a:prstGeom prst="roundRect">
            <a:avLst>
              <a:gd name="adj" fmla="val 23684"/>
            </a:avLst>
          </a:prstGeom>
          <a:solidFill>
            <a:srgbClr val="2864A6"/>
          </a:solidFill>
          <a:ln w="12700">
            <a:solidFill>
              <a:srgbClr val="2864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362456"/>
            <a:ext cx="10515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0-5 min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057400" y="1307592"/>
            <a:ext cx="30175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欢迎 + 家庭词语热身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074920" y="1307592"/>
            <a:ext cx="62179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F405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孩子说一个称呼或一个和长辈有关的词。</a:t>
            </a:r>
            <a:endParaRPr lang="en-US" sz="1420" dirty="0"/>
          </a:p>
        </p:txBody>
      </p:sp>
      <p:sp>
        <p:nvSpPr>
          <p:cNvPr id="8" name="Shape 6"/>
          <p:cNvSpPr/>
          <p:nvPr/>
        </p:nvSpPr>
        <p:spPr>
          <a:xfrm>
            <a:off x="685800" y="1856232"/>
            <a:ext cx="10698480" cy="0"/>
          </a:xfrm>
          <a:prstGeom prst="line">
            <a:avLst/>
          </a:prstGeom>
          <a:noFill/>
          <a:ln w="12700">
            <a:solidFill>
              <a:srgbClr val="EAD7B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40080" y="2075688"/>
            <a:ext cx="1234440" cy="347472"/>
          </a:xfrm>
          <a:prstGeom prst="roundRect">
            <a:avLst>
              <a:gd name="adj" fmla="val 23684"/>
            </a:avLst>
          </a:prstGeom>
          <a:solidFill>
            <a:srgbClr val="31805C"/>
          </a:solidFill>
          <a:ln w="12700">
            <a:solidFill>
              <a:srgbClr val="31805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" y="2112264"/>
            <a:ext cx="10515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5-20 min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2057400" y="2057400"/>
            <a:ext cx="30175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Read-aloud 精读一本绘本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074920" y="2057400"/>
            <a:ext cx="62179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F405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老师读，孩子用“我看到/我想到/我想问”回应。</a:t>
            </a:r>
            <a:endParaRPr lang="en-US" sz="1420" dirty="0"/>
          </a:p>
        </p:txBody>
      </p:sp>
      <p:sp>
        <p:nvSpPr>
          <p:cNvPr id="13" name="Shape 11"/>
          <p:cNvSpPr/>
          <p:nvPr/>
        </p:nvSpPr>
        <p:spPr>
          <a:xfrm>
            <a:off x="685800" y="2606040"/>
            <a:ext cx="10698480" cy="0"/>
          </a:xfrm>
          <a:prstGeom prst="line">
            <a:avLst/>
          </a:prstGeom>
          <a:noFill/>
          <a:ln w="12700">
            <a:solidFill>
              <a:srgbClr val="EAD7B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40080" y="2825496"/>
            <a:ext cx="1234440" cy="347472"/>
          </a:xfrm>
          <a:prstGeom prst="roundRect">
            <a:avLst>
              <a:gd name="adj" fmla="val 23684"/>
            </a:avLst>
          </a:prstGeom>
          <a:solidFill>
            <a:srgbClr val="7140A2"/>
          </a:solidFill>
          <a:ln w="12700">
            <a:solidFill>
              <a:srgbClr val="7140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31520" y="2862072"/>
            <a:ext cx="10515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20-32 min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2057400" y="2807208"/>
            <a:ext cx="30175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孩子自己读/翻阅第二本书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074920" y="2807208"/>
            <a:ext cx="62179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F405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Book Detective三张便利贴：人物、地点、语言/物件。</a:t>
            </a:r>
            <a:endParaRPr lang="en-US" sz="1420" dirty="0"/>
          </a:p>
        </p:txBody>
      </p:sp>
      <p:sp>
        <p:nvSpPr>
          <p:cNvPr id="18" name="Shape 16"/>
          <p:cNvSpPr/>
          <p:nvPr/>
        </p:nvSpPr>
        <p:spPr>
          <a:xfrm>
            <a:off x="685800" y="3355848"/>
            <a:ext cx="10698480" cy="0"/>
          </a:xfrm>
          <a:prstGeom prst="line">
            <a:avLst/>
          </a:prstGeom>
          <a:noFill/>
          <a:ln w="12700">
            <a:solidFill>
              <a:srgbClr val="EAD7B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0080" y="3575304"/>
            <a:ext cx="1234440" cy="347472"/>
          </a:xfrm>
          <a:prstGeom prst="roundRect">
            <a:avLst>
              <a:gd name="adj" fmla="val 23684"/>
            </a:avLst>
          </a:prstGeom>
          <a:solidFill>
            <a:srgbClr val="CC3366"/>
          </a:solidFill>
          <a:ln w="12700">
            <a:solidFill>
              <a:srgbClr val="CC33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31520" y="3611880"/>
            <a:ext cx="10515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32-47 min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2057400" y="3557016"/>
            <a:ext cx="30175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身份地图 + 祖辈记忆图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074920" y="3557016"/>
            <a:ext cx="62179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F405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画图加关键词，允许中英混合表达。</a:t>
            </a:r>
            <a:endParaRPr lang="en-US" sz="1420" dirty="0"/>
          </a:p>
        </p:txBody>
      </p:sp>
      <p:sp>
        <p:nvSpPr>
          <p:cNvPr id="23" name="Shape 21"/>
          <p:cNvSpPr/>
          <p:nvPr/>
        </p:nvSpPr>
        <p:spPr>
          <a:xfrm>
            <a:off x="685800" y="4105656"/>
            <a:ext cx="10698480" cy="0"/>
          </a:xfrm>
          <a:prstGeom prst="line">
            <a:avLst/>
          </a:prstGeom>
          <a:noFill/>
          <a:ln w="12700">
            <a:solidFill>
              <a:srgbClr val="EAD7B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40080" y="4325112"/>
            <a:ext cx="1234440" cy="347472"/>
          </a:xfrm>
          <a:prstGeom prst="roundRect">
            <a:avLst>
              <a:gd name="adj" fmla="val 23684"/>
            </a:avLst>
          </a:prstGeom>
          <a:solidFill>
            <a:srgbClr val="E8A82A"/>
          </a:solidFill>
          <a:ln w="12700">
            <a:solidFill>
              <a:srgbClr val="E8A82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31520" y="4361688"/>
            <a:ext cx="10515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47-57 min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2057400" y="4306824"/>
            <a:ext cx="30175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桥梁讨论 + 分享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5074920" y="4306824"/>
            <a:ext cx="62179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F405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家庭、学校、中国、美国之间有什么连接和不容易？</a:t>
            </a:r>
            <a:endParaRPr lang="en-US" sz="1420" dirty="0"/>
          </a:p>
        </p:txBody>
      </p:sp>
      <p:sp>
        <p:nvSpPr>
          <p:cNvPr id="28" name="Shape 26"/>
          <p:cNvSpPr/>
          <p:nvPr/>
        </p:nvSpPr>
        <p:spPr>
          <a:xfrm>
            <a:off x="685800" y="4855464"/>
            <a:ext cx="10698480" cy="0"/>
          </a:xfrm>
          <a:prstGeom prst="line">
            <a:avLst/>
          </a:prstGeom>
          <a:noFill/>
          <a:ln w="12700">
            <a:solidFill>
              <a:srgbClr val="EAD7B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640080" y="5074920"/>
            <a:ext cx="1234440" cy="347472"/>
          </a:xfrm>
          <a:prstGeom prst="roundRect">
            <a:avLst>
              <a:gd name="adj" fmla="val 23684"/>
            </a:avLst>
          </a:prstGeom>
          <a:solidFill>
            <a:srgbClr val="2864A6"/>
          </a:solidFill>
          <a:ln w="12700">
            <a:solidFill>
              <a:srgbClr val="2864A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731520" y="5111496"/>
            <a:ext cx="10515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57-60 min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2057400" y="5056632"/>
            <a:ext cx="3017520" cy="3200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Exit Ticket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5074920" y="5056632"/>
            <a:ext cx="6217920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3F405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一个新词，一个自豪的事，一个问题。</a:t>
            </a:r>
            <a:endParaRPr lang="en-US" sz="1420" dirty="0"/>
          </a:p>
        </p:txBody>
      </p:sp>
      <p:sp>
        <p:nvSpPr>
          <p:cNvPr id="33" name="Shape 31"/>
          <p:cNvSpPr/>
          <p:nvPr/>
        </p:nvSpPr>
        <p:spPr>
          <a:xfrm>
            <a:off x="685800" y="5605272"/>
            <a:ext cx="10698480" cy="0"/>
          </a:xfrm>
          <a:prstGeom prst="line">
            <a:avLst/>
          </a:prstGeom>
          <a:noFill/>
          <a:ln w="12700">
            <a:solidFill>
              <a:srgbClr val="EAD7B7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Read-aloud：听故事，也听孩子怎么连接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Prompting transnational literacy talk</a:t>
            </a:r>
            <a:endParaRPr lang="en-US" sz="1350" dirty="0"/>
          </a:p>
        </p:txBody>
      </p:sp>
      <p:pic>
        <p:nvPicPr>
          <p:cNvPr id="4" name="Image 0" descr="/mnt/data/a_warm_cozy_illustrated_classroom_reading_corner_batch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61" y="2014795"/>
            <a:ext cx="5295719" cy="29801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0" y="1325880"/>
            <a:ext cx="187452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870448" y="1472184"/>
            <a:ext cx="14721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看人物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5870448" y="1837944"/>
            <a:ext cx="1472184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谁在照顾谁？他们怎么表达爱？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7818120" y="1325880"/>
            <a:ext cx="187452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31805C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019288" y="1472184"/>
            <a:ext cx="14721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31805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看地方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019288" y="1837944"/>
            <a:ext cx="1472184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故事在哪里？像不像你家的地方？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9966960" y="1325880"/>
            <a:ext cx="169164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864A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168128" y="1472184"/>
            <a:ext cx="128930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看语言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0168128" y="1837944"/>
            <a:ext cx="1289304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书里有什么中文、英文、称呼或声音？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5669280" y="2971800"/>
            <a:ext cx="187452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E8A82A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870448" y="3118104"/>
            <a:ext cx="14721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E8A82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看物件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5870448" y="3483864"/>
            <a:ext cx="1472184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食物、照片、礼物、电话、旅行出现了吗？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7818120" y="2971800"/>
            <a:ext cx="187452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7140A2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19288" y="3118104"/>
            <a:ext cx="14721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看情绪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8019288" y="3483864"/>
            <a:ext cx="1472184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孩子开心、想念、害羞、骄傲还是困惑？</a:t>
            </a:r>
            <a:endParaRPr lang="en-US" sz="1450" dirty="0"/>
          </a:p>
        </p:txBody>
      </p:sp>
      <p:sp>
        <p:nvSpPr>
          <p:cNvPr id="20" name="Shape 17"/>
          <p:cNvSpPr/>
          <p:nvPr/>
        </p:nvSpPr>
        <p:spPr>
          <a:xfrm>
            <a:off x="9966960" y="2971800"/>
            <a:ext cx="169164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168128" y="3118104"/>
            <a:ext cx="128930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看问题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10168128" y="3483864"/>
            <a:ext cx="1289304" cy="5760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有什么事情对他们来说不容易？为什么？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5806440" y="4928616"/>
            <a:ext cx="5715000" cy="42976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教师记录：原话、语言选择、转译、家庭/地方线索、孩子的“为什么”</a:t>
            </a:r>
            <a:endParaRPr lang="en-US" sz="1420" dirty="0"/>
          </a:p>
        </p:txBody>
      </p:sp>
      <p:sp>
        <p:nvSpPr>
          <p:cNvPr id="25" name="Text 22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孩子自己读：Book Detective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Small-group independent browsing and evidence collection</a:t>
            </a:r>
            <a:endParaRPr lang="en-US" sz="1350" dirty="0"/>
          </a:p>
        </p:txBody>
      </p:sp>
      <p:pic>
        <p:nvPicPr>
          <p:cNvPr id="4" name="Image 0" descr="/mnt/data/a_warm_cozy_brightly_lit_classroom_scene_illustr_batc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368" y="1709928"/>
            <a:ext cx="5356835" cy="3017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1417320"/>
            <a:ext cx="548640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每个孩子拿一本或两本书，边看边放三张小纸条：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713232" y="1965960"/>
            <a:ext cx="5257800" cy="749808"/>
          </a:xfrm>
          <a:prstGeom prst="roundRect">
            <a:avLst>
              <a:gd name="adj" fmla="val 14634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14400" y="2112264"/>
            <a:ext cx="48554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 我看到一个关系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14400" y="2478024"/>
            <a:ext cx="4855464" cy="91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谁和谁？他们在做什么？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713232" y="2852928"/>
            <a:ext cx="5257800" cy="749808"/>
          </a:xfrm>
          <a:prstGeom prst="roundRect">
            <a:avLst>
              <a:gd name="adj" fmla="val 14634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31805C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14400" y="2999232"/>
            <a:ext cx="48554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31805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2. 我看到一个地方或物件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914400" y="3364992"/>
            <a:ext cx="4855464" cy="91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它让我想到哪里、谁，或什么经历？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713232" y="3739896"/>
            <a:ext cx="5257800" cy="749808"/>
          </a:xfrm>
          <a:prstGeom prst="roundRect">
            <a:avLst>
              <a:gd name="adj" fmla="val 14634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864A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914400" y="3886200"/>
            <a:ext cx="48554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 我看到一个语言资源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914400" y="4251960"/>
            <a:ext cx="4855464" cy="91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中文/英文/称呼/声音/身体动作都可以。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777240" y="4983480"/>
            <a:ext cx="5074920" cy="438912"/>
          </a:xfrm>
          <a:prstGeom prst="roundRect">
            <a:avLst>
              <a:gd name="adj" fmla="val 18750"/>
            </a:avLst>
          </a:prstGeom>
          <a:solidFill>
            <a:srgbClr val="7140A2"/>
          </a:solidFill>
          <a:ln w="12700">
            <a:solidFill>
              <a:srgbClr val="7140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68680" y="5020056"/>
            <a:ext cx="489204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4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Share sentence: “这让我想到…… / This reminds me of …”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Literacy Activity 1：我的家庭与身份地图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Drawing first, then labeling in Chinese, English, or both</a:t>
            </a:r>
            <a:endParaRPr lang="en-US" sz="1350" dirty="0"/>
          </a:p>
        </p:txBody>
      </p:sp>
      <p:pic>
        <p:nvPicPr>
          <p:cNvPr id="4" name="Image 0" descr="/mnt/data/a_warm_soft_hand_drawn_watercolor_crayon_style_i_batch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83" y="1982959"/>
            <a:ext cx="5494750" cy="30919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172200" y="1298448"/>
            <a:ext cx="4754880" cy="365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学生任务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172200" y="1783080"/>
            <a:ext cx="4983480" cy="84124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把“我”画在中间。外面画或写六个连接：家人、语言、食物、地点、节日、一个和爷爷奶奶/外公外婆有关的记忆。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172200" y="2856344"/>
            <a:ext cx="2240280" cy="960120"/>
          </a:xfrm>
          <a:prstGeom prst="roundRect">
            <a:avLst>
              <a:gd name="adj" fmla="val 114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31805C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373368" y="2994082"/>
            <a:ext cx="183794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31805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收集什么？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373368" y="3339820"/>
            <a:ext cx="1837944" cy="47664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孩子选择哪些身份资源，以及如何用图像和语言连接。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8641080" y="2907792"/>
            <a:ext cx="2240280" cy="960120"/>
          </a:xfrm>
          <a:prstGeom prst="roundRect">
            <a:avLst>
              <a:gd name="adj" fmla="val 114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842248" y="3035808"/>
            <a:ext cx="183794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追问什么？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8842248" y="3419856"/>
            <a:ext cx="1837944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哪一个最像你？哪一个你想让别人知道？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172200" y="4160520"/>
            <a:ext cx="4709160" cy="914400"/>
          </a:xfrm>
          <a:prstGeom prst="roundRect">
            <a:avLst>
              <a:gd name="adj" fmla="val 12000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864A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373368" y="4306824"/>
            <a:ext cx="430682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可听见的数据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373368" y="4672584"/>
            <a:ext cx="4306824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孩子的自发词语、中英转换、家庭故事、沉默后才说出的细节。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Literacy Activity 2：两地之间的桥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From identity affirmation toward critical consciousness</a:t>
            </a:r>
            <a:endParaRPr lang="en-US" sz="1350" dirty="0"/>
          </a:p>
        </p:txBody>
      </p:sp>
      <p:pic>
        <p:nvPicPr>
          <p:cNvPr id="4" name="Image 0" descr="/mnt/data/a_warm_watercolor_illustration_scene_wide_landsca_batch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5577840" cy="31363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0" y="1463040"/>
            <a:ext cx="4800600" cy="868680"/>
          </a:xfrm>
          <a:prstGeom prst="roundRect">
            <a:avLst>
              <a:gd name="adj" fmla="val 12632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864A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01968" y="1609344"/>
            <a:ext cx="43982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桥的两边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601968" y="1975104"/>
            <a:ext cx="4398264" cy="21031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一边可以是家/中国/爷爷奶奶，另一边可以是学校/美国/朋友。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400800" y="2542032"/>
            <a:ext cx="4800600" cy="868680"/>
          </a:xfrm>
          <a:prstGeom prst="roundRect">
            <a:avLst>
              <a:gd name="adj" fmla="val 12632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31805C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601968" y="2688336"/>
            <a:ext cx="43982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31805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桥上放什么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6601968" y="3054096"/>
            <a:ext cx="4398264" cy="21031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语言、照片、微信/电话、食物、旅行、节日、故事、礼物。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400800" y="3621024"/>
            <a:ext cx="4800600" cy="868680"/>
          </a:xfrm>
          <a:prstGeom prst="roundRect">
            <a:avLst>
              <a:gd name="adj" fmla="val 12632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601968" y="3767328"/>
            <a:ext cx="439826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关键问题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601968" y="4133088"/>
            <a:ext cx="4398264" cy="21031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什么时候讲中文很容易？什么时候不容易？谁帮你？谁不懂？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6446520" y="4892040"/>
            <a:ext cx="4709160" cy="475488"/>
          </a:xfrm>
          <a:prstGeom prst="roundRect">
            <a:avLst>
              <a:gd name="adj" fmla="val 17308"/>
            </a:avLst>
          </a:prstGeom>
          <a:solidFill>
            <a:srgbClr val="7140A2"/>
          </a:solidFill>
          <a:ln w="12700">
            <a:solidFill>
              <a:srgbClr val="7140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37960" y="4928616"/>
            <a:ext cx="4526280" cy="40233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Anchor phrase: “我希望别人知道…… / I wish people knew …”</a:t>
            </a:r>
            <a:endParaRPr lang="en-US" sz="1420" dirty="0"/>
          </a:p>
        </p:txBody>
      </p:sp>
      <p:sp>
        <p:nvSpPr>
          <p:cNvPr id="16" name="Text 13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7132320" cy="56692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分享与Exit Ticket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6928" y="987552"/>
            <a:ext cx="7132320" cy="25603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5A8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Closing the class while preserving usable data</a:t>
            </a:r>
            <a:endParaRPr lang="en-US" sz="1350" dirty="0"/>
          </a:p>
        </p:txBody>
      </p:sp>
      <p:pic>
        <p:nvPicPr>
          <p:cNvPr id="4" name="Image 0" descr="/mnt/data/a_warm_cozy_brightly_lit_classroom_scene_illustr_batc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4892040" cy="275234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806440" y="1463040"/>
            <a:ext cx="2560320" cy="987552"/>
          </a:xfrm>
          <a:prstGeom prst="roundRect">
            <a:avLst>
              <a:gd name="adj" fmla="val 1111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864A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007608" y="1609344"/>
            <a:ext cx="21579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86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分享一句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007608" y="1975104"/>
            <a:ext cx="2157984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我画的是…… 因为……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641080" y="1463040"/>
            <a:ext cx="2560320" cy="987552"/>
          </a:xfrm>
          <a:prstGeom prst="roundRect">
            <a:avLst>
              <a:gd name="adj" fmla="val 1111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31805C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842248" y="1609344"/>
            <a:ext cx="21579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31805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回应一句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842248" y="1975104"/>
            <a:ext cx="2157984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我也…… / 我不一样的是……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806440" y="2743200"/>
            <a:ext cx="2560320" cy="987552"/>
          </a:xfrm>
          <a:prstGeom prst="roundRect">
            <a:avLst>
              <a:gd name="adj" fmla="val 1111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E8A82A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007608" y="2889504"/>
            <a:ext cx="21579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E8A82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新词一个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007608" y="3255264"/>
            <a:ext cx="2157984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今天我学到：____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8641080" y="2743200"/>
            <a:ext cx="2560320" cy="987552"/>
          </a:xfrm>
          <a:prstGeom prst="roundRect">
            <a:avLst>
              <a:gd name="adj" fmla="val 11111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CC3366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842248" y="2889504"/>
            <a:ext cx="215798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CC33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自豪一个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8842248" y="3255264"/>
            <a:ext cx="2157984" cy="32918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我为____感到骄傲。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5806440" y="3977640"/>
            <a:ext cx="5394960" cy="960120"/>
          </a:xfrm>
          <a:prstGeom prst="roundRect">
            <a:avLst>
              <a:gd name="adj" fmla="val 114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7140A2">
                <a:alpha val="5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007608" y="4123944"/>
            <a:ext cx="4992624" cy="31089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7140A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问题一个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6007608" y="4489704"/>
            <a:ext cx="4992624" cy="30175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3324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关于家庭、语言、故事或中国/美国，我还想问：____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1475720" y="6492240"/>
            <a:ext cx="320040" cy="14630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A88B5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41bf7de-e2e5-46df-8d67-82607df9deaa}" enabled="0" method="" siteId="{741bf7de-e2e5-46df-8d67-82607df9dea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458</Words>
  <Application>Microsoft Macintosh PowerPoint</Application>
  <PresentationFormat>宽屏</PresentationFormat>
  <Paragraphs>109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1" baseType="lpstr">
      <vt:lpstr>Noto Sans CJK SC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Tampa Bay Chinese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Grandparent Stories Across Places</dc:title>
  <dc:subject>Bilingual Picturebook and Cultural Writing Class</dc:subject>
  <dc:creator>Dr. Guo</dc:creator>
  <cp:lastModifiedBy>Guo, Wenyu</cp:lastModifiedBy>
  <cp:revision>2</cp:revision>
  <dcterms:created xsi:type="dcterms:W3CDTF">2026-09-13T03:42:35Z</dcterms:created>
  <dcterms:modified xsi:type="dcterms:W3CDTF">2026-09-15T16:14:56Z</dcterms:modified>
</cp:coreProperties>
</file>